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1" r:id="rId5"/>
    <p:sldId id="260" r:id="rId6"/>
    <p:sldId id="261" r:id="rId7"/>
    <p:sldId id="272" r:id="rId8"/>
    <p:sldId id="26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3" r:id="rId17"/>
    <p:sldId id="282" r:id="rId18"/>
    <p:sldId id="281" r:id="rId19"/>
    <p:sldId id="284" r:id="rId20"/>
    <p:sldId id="285" r:id="rId21"/>
    <p:sldId id="262" r:id="rId22"/>
    <p:sldId id="286" r:id="rId23"/>
    <p:sldId id="287" r:id="rId24"/>
    <p:sldId id="288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deep Kumar" initials="PK" lastIdx="1" clrIdx="0">
    <p:extLst>
      <p:ext uri="{19B8F6BF-5375-455C-9EA6-DF929625EA0E}">
        <p15:presenceInfo xmlns:p15="http://schemas.microsoft.com/office/powerpoint/2012/main" userId="8838220b12c038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45" d="100"/>
          <a:sy n="45" d="100"/>
        </p:scale>
        <p:origin x="34" y="9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218B-6FD5-4E21-830A-DDB5A62AC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27BA8-F3D7-4046-8F6A-C996045AC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C2B5B-7D7D-423D-BBB5-EF3D28AD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E2345-DE66-43EB-8759-E9F53D76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37554-5A2B-4409-9FDB-B5C20327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2FA8-9FB5-4B4E-9009-6FCBD94F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E6758-27A6-4D52-A11F-264C1C034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210CD-A17D-4115-ABD4-F293AE12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46606-09E7-4144-ADD6-11092E4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E21E5-7431-4FB3-A9AB-4E5E4532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102C7-5079-4158-8B75-C0A48744C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61C6E-9198-4AE5-99CF-E51BC1808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FC6DF-3714-44A0-9C9D-48139C9F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466C-5D77-4FB6-BDF3-7ECF72AB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BC1A9-70B3-4450-9959-90108719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BBE-AC09-407A-834F-2BC74CDD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D940C-F081-4B98-A4CD-072EF3F5B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3C558-88F5-466E-80FF-C1EBEBE3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E1C19-7005-417D-83C1-32724F65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7C61C-56BB-4B41-BDCE-B685B23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E215-38A8-4692-82BF-96977573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E97A0-475D-4458-9688-39D663C13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1FFBF-128D-4F30-B579-EEC39B1F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80E75-70BE-4BD4-A680-AF977D6D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32913-5665-4650-B364-057B404C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E6A3-A23A-4D5C-B445-865BDFFE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566F-94D7-42AD-B23B-FB8A584C6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8E33D-1473-4FC4-A12A-47978C0D0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6A0E2-86B2-4B9E-B72D-F2AD6E5A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FAD50-2560-414F-9B8A-CF60A04E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A435D-F7ED-4175-A439-B1B3D5C3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70E5-DC67-46D0-8668-EF5B4221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C46BE-1C92-4C05-A671-A47BF768C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B601A-B225-4A11-A0B0-E799BE30F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13BE9-0461-4709-A75A-FCC23A572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0FB3E-0E1F-4DE3-BDC2-87670A847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DF2D2-56FC-461C-BF70-1101D1758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CCA79C-4872-4D12-853C-192EC846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AF075-31D7-44AE-BAD2-2A8797A4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8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A041-7CF2-4C0C-9AC1-DF5FA973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D1CCE-22A4-4653-91BC-E29AB628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65CB9-3295-44CE-AA0F-ED9E081D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BBA38-E31F-48EC-8FC4-4F21C2B9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1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3F61C-7C46-4B6F-91D5-87E9FA5D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0D8B62-7DFF-4451-8582-CB27B49A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25A4-16BD-456A-9C57-0C9F769C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7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7889-DB9E-4E55-BAE5-2F40B3D0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94BE-E808-41E0-BE83-FAF4E805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D4F03-EE13-48C7-B142-F37F98A35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7E683-3BB5-4AEC-A223-BE715FB3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95349-05CF-4268-A663-E58D202CE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319C1-772D-4E28-BF51-78AEB1A5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7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DFE9-A86A-42E6-92B5-906A9289C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AE0F7-AE93-4A1A-82EE-5642A7FB3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FCBEF-D6E0-4FAC-B056-1B7DAE90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7192D-C473-48C2-8515-3227A03E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FBA63-07A3-4A93-9C85-008C1F93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8E13A-F69C-40B3-BCCE-A816222D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45C76-B65E-4496-8A6B-82434ACF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F4378-635C-4FE1-A13E-BAAC58F9D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04128-0FF3-4419-BA64-BA7A0EB30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59921-E6EE-40C6-B315-02474AD87A4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F503A-9FF5-4F6C-A3C7-818E43139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2D44-2F65-4EEC-BF57-574B971CD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BAC8D-ACE5-4E5D-9A8E-3B6BDBA47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5280601" y="2258471"/>
            <a:ext cx="5793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RFID SMART</a:t>
            </a:r>
          </a:p>
          <a:p>
            <a:pPr algn="ctr"/>
            <a:r>
              <a:rPr lang="en-IN" sz="5400" dirty="0"/>
              <a:t> HEALTH CARD</a:t>
            </a:r>
            <a:endParaRPr lang="en-US" sz="5400" b="1" dirty="0">
              <a:latin typeface="Georgia 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186CFE3-DAD5-4B56-B302-23CB0E2EEE0F}"/>
              </a:ext>
            </a:extLst>
          </p:cNvPr>
          <p:cNvGrpSpPr/>
          <p:nvPr/>
        </p:nvGrpSpPr>
        <p:grpSpPr>
          <a:xfrm>
            <a:off x="986236" y="1306811"/>
            <a:ext cx="6445505" cy="3797887"/>
            <a:chOff x="773256" y="1769036"/>
            <a:chExt cx="7267804" cy="431348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EE3DD34-6772-446B-8526-B57E2F797AD5}"/>
                </a:ext>
              </a:extLst>
            </p:cNvPr>
            <p:cNvGrpSpPr/>
            <p:nvPr/>
          </p:nvGrpSpPr>
          <p:grpSpPr>
            <a:xfrm>
              <a:off x="1444054" y="1769036"/>
              <a:ext cx="2464358" cy="1024861"/>
              <a:chOff x="926950" y="1617134"/>
              <a:chExt cx="2049224" cy="852218"/>
            </a:xfrm>
          </p:grpSpPr>
          <p:sp>
            <p:nvSpPr>
              <p:cNvPr id="62" name="Rectangle 14">
                <a:extLst>
                  <a:ext uri="{FF2B5EF4-FFF2-40B4-BE49-F238E27FC236}">
                    <a16:creationId xmlns:a16="http://schemas.microsoft.com/office/drawing/2014/main" id="{57EF73F0-4D30-4947-827B-E7C7596C112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Right Triangle 13">
                <a:extLst>
                  <a:ext uri="{FF2B5EF4-FFF2-40B4-BE49-F238E27FC236}">
                    <a16:creationId xmlns:a16="http://schemas.microsoft.com/office/drawing/2014/main" id="{495D1426-7C07-4118-8C02-7F04373F8C3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4" name="Rectangle 24">
                <a:extLst>
                  <a:ext uri="{FF2B5EF4-FFF2-40B4-BE49-F238E27FC236}">
                    <a16:creationId xmlns:a16="http://schemas.microsoft.com/office/drawing/2014/main" id="{A65D5A0E-194A-4CF0-9549-60B3E577123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" name="Rectangle 41">
                <a:extLst>
                  <a:ext uri="{FF2B5EF4-FFF2-40B4-BE49-F238E27FC236}">
                    <a16:creationId xmlns:a16="http://schemas.microsoft.com/office/drawing/2014/main" id="{85B8E3F0-36EF-43F5-A133-D298B5C71991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" name="Isosceles Triangle 3">
                <a:extLst>
                  <a:ext uri="{FF2B5EF4-FFF2-40B4-BE49-F238E27FC236}">
                    <a16:creationId xmlns:a16="http://schemas.microsoft.com/office/drawing/2014/main" id="{27F7C89A-1D39-4600-9B54-EECEBE3A7A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EE7476A-83B9-4A44-9AFB-C16C8808D07A}"/>
                </a:ext>
              </a:extLst>
            </p:cNvPr>
            <p:cNvGrpSpPr/>
            <p:nvPr/>
          </p:nvGrpSpPr>
          <p:grpSpPr>
            <a:xfrm rot="4990866">
              <a:off x="3293042" y="3177735"/>
              <a:ext cx="2464357" cy="1024861"/>
              <a:chOff x="926950" y="1617134"/>
              <a:chExt cx="2049224" cy="852218"/>
            </a:xfrm>
          </p:grpSpPr>
          <p:sp>
            <p:nvSpPr>
              <p:cNvPr id="57" name="Rectangle 14">
                <a:extLst>
                  <a:ext uri="{FF2B5EF4-FFF2-40B4-BE49-F238E27FC236}">
                    <a16:creationId xmlns:a16="http://schemas.microsoft.com/office/drawing/2014/main" id="{823930C1-51A6-4E9F-BB89-3501B8C110D3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Right Triangle 13">
                <a:extLst>
                  <a:ext uri="{FF2B5EF4-FFF2-40B4-BE49-F238E27FC236}">
                    <a16:creationId xmlns:a16="http://schemas.microsoft.com/office/drawing/2014/main" id="{1B72E4ED-DD11-43FB-9F2F-7B66C0F64CDF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Rectangle 24">
                <a:extLst>
                  <a:ext uri="{FF2B5EF4-FFF2-40B4-BE49-F238E27FC236}">
                    <a16:creationId xmlns:a16="http://schemas.microsoft.com/office/drawing/2014/main" id="{DC474509-EF8A-42E2-ABEF-66E4CE3DA2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Rectangle 41">
                <a:extLst>
                  <a:ext uri="{FF2B5EF4-FFF2-40B4-BE49-F238E27FC236}">
                    <a16:creationId xmlns:a16="http://schemas.microsoft.com/office/drawing/2014/main" id="{6C0EB7B8-DD7A-41EF-B4C6-BEDA8C073C9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" name="Isosceles Triangle 3">
                <a:extLst>
                  <a:ext uri="{FF2B5EF4-FFF2-40B4-BE49-F238E27FC236}">
                    <a16:creationId xmlns:a16="http://schemas.microsoft.com/office/drawing/2014/main" id="{46526155-47FC-4594-A3B8-83C025A45C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C258F4A-DA63-4428-B01B-77143BBBB582}"/>
                </a:ext>
              </a:extLst>
            </p:cNvPr>
            <p:cNvGrpSpPr/>
            <p:nvPr/>
          </p:nvGrpSpPr>
          <p:grpSpPr>
            <a:xfrm rot="10066674">
              <a:off x="2066630" y="5057660"/>
              <a:ext cx="2481332" cy="1024861"/>
              <a:chOff x="926950" y="1617134"/>
              <a:chExt cx="2063339" cy="852218"/>
            </a:xfrm>
          </p:grpSpPr>
          <p:sp>
            <p:nvSpPr>
              <p:cNvPr id="52" name="Rectangle 14">
                <a:extLst>
                  <a:ext uri="{FF2B5EF4-FFF2-40B4-BE49-F238E27FC236}">
                    <a16:creationId xmlns:a16="http://schemas.microsoft.com/office/drawing/2014/main" id="{BFD8B83C-8A14-4D10-B218-CFB2D278D3F9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ight Triangle 13">
                <a:extLst>
                  <a:ext uri="{FF2B5EF4-FFF2-40B4-BE49-F238E27FC236}">
                    <a16:creationId xmlns:a16="http://schemas.microsoft.com/office/drawing/2014/main" id="{46BF8CBB-296E-4C48-B3E7-51BBCEF06330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Rectangle 24">
                <a:extLst>
                  <a:ext uri="{FF2B5EF4-FFF2-40B4-BE49-F238E27FC236}">
                    <a16:creationId xmlns:a16="http://schemas.microsoft.com/office/drawing/2014/main" id="{7CD8B361-C3AB-4694-97AB-391F548460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Rectangle 41">
                <a:extLst>
                  <a:ext uri="{FF2B5EF4-FFF2-40B4-BE49-F238E27FC236}">
                    <a16:creationId xmlns:a16="http://schemas.microsoft.com/office/drawing/2014/main" id="{9F247E59-5DDC-40BC-819D-AB63BB51BD8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Isosceles Triangle 3">
                <a:extLst>
                  <a:ext uri="{FF2B5EF4-FFF2-40B4-BE49-F238E27FC236}">
                    <a16:creationId xmlns:a16="http://schemas.microsoft.com/office/drawing/2014/main" id="{0A69EDFD-5ED4-4AA8-B154-37B0741F705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FC900DE-F679-46B0-8E18-8A53FCAD658B}"/>
                </a:ext>
              </a:extLst>
            </p:cNvPr>
            <p:cNvGrpSpPr/>
            <p:nvPr/>
          </p:nvGrpSpPr>
          <p:grpSpPr>
            <a:xfrm rot="15054074">
              <a:off x="7570" y="4108198"/>
              <a:ext cx="2556233" cy="1024861"/>
              <a:chOff x="926950" y="1617134"/>
              <a:chExt cx="2125623" cy="852218"/>
            </a:xfrm>
          </p:grpSpPr>
          <p:sp>
            <p:nvSpPr>
              <p:cNvPr id="47" name="Rectangle 14">
                <a:extLst>
                  <a:ext uri="{FF2B5EF4-FFF2-40B4-BE49-F238E27FC236}">
                    <a16:creationId xmlns:a16="http://schemas.microsoft.com/office/drawing/2014/main" id="{06820497-EB5A-46FD-80D2-B779FD13910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" name="Right Triangle 13">
                <a:extLst>
                  <a:ext uri="{FF2B5EF4-FFF2-40B4-BE49-F238E27FC236}">
                    <a16:creationId xmlns:a16="http://schemas.microsoft.com/office/drawing/2014/main" id="{3F802F81-00D1-4A81-9C39-3629FE8F4F29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Rectangle 24">
                <a:extLst>
                  <a:ext uri="{FF2B5EF4-FFF2-40B4-BE49-F238E27FC236}">
                    <a16:creationId xmlns:a16="http://schemas.microsoft.com/office/drawing/2014/main" id="{ED891F7F-3AE6-4B4C-8380-A41BB0AC9E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Rectangle 41">
                <a:extLst>
                  <a:ext uri="{FF2B5EF4-FFF2-40B4-BE49-F238E27FC236}">
                    <a16:creationId xmlns:a16="http://schemas.microsoft.com/office/drawing/2014/main" id="{CD875B7A-A281-4AF8-A9D4-AB984B13D18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Isosceles Triangle 3">
                <a:extLst>
                  <a:ext uri="{FF2B5EF4-FFF2-40B4-BE49-F238E27FC236}">
                    <a16:creationId xmlns:a16="http://schemas.microsoft.com/office/drawing/2014/main" id="{302BA671-0093-488B-BFDD-D7CA1640D8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6202DBBC-1FFF-403F-A5BE-630B700AD52E}"/>
                </a:ext>
              </a:extLst>
            </p:cNvPr>
            <p:cNvSpPr/>
            <p:nvPr/>
          </p:nvSpPr>
          <p:spPr>
            <a:xfrm rot="18143891">
              <a:off x="838599" y="2714561"/>
              <a:ext cx="638884" cy="638884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F5A5196-2AE8-4A79-ABDB-C3D70BAA738F}"/>
                </a:ext>
              </a:extLst>
            </p:cNvPr>
            <p:cNvSpPr/>
            <p:nvPr/>
          </p:nvSpPr>
          <p:spPr>
            <a:xfrm>
              <a:off x="1232913" y="2335973"/>
              <a:ext cx="3184899" cy="318489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5972D3F-7377-4B2D-99AF-43C65D9152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0851" y="2356353"/>
              <a:ext cx="3166770" cy="3097864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9CC0E38-262F-4432-9559-717CC24A7481}"/>
                </a:ext>
              </a:extLst>
            </p:cNvPr>
            <p:cNvSpPr/>
            <p:nvPr/>
          </p:nvSpPr>
          <p:spPr>
            <a:xfrm>
              <a:off x="1865446" y="3078848"/>
              <a:ext cx="344032" cy="25325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28DED2-6A2B-4CA1-8980-C6B2B05CE752}"/>
                </a:ext>
              </a:extLst>
            </p:cNvPr>
            <p:cNvSpPr/>
            <p:nvPr/>
          </p:nvSpPr>
          <p:spPr>
            <a:xfrm>
              <a:off x="1699932" y="4377071"/>
              <a:ext cx="349322" cy="257152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7E3E3-7C51-47AE-A353-764A9C51A38B}"/>
                </a:ext>
              </a:extLst>
            </p:cNvPr>
            <p:cNvSpPr/>
            <p:nvPr/>
          </p:nvSpPr>
          <p:spPr>
            <a:xfrm>
              <a:off x="2157830" y="4786447"/>
              <a:ext cx="275326" cy="20268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AB8CDE-7B1D-410D-AE39-4C9209852881}"/>
                </a:ext>
              </a:extLst>
            </p:cNvPr>
            <p:cNvSpPr/>
            <p:nvPr/>
          </p:nvSpPr>
          <p:spPr>
            <a:xfrm>
              <a:off x="3389266" y="3949166"/>
              <a:ext cx="302885" cy="222967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AC00D41-36C4-4B7E-979E-71A5A09B5B1B}"/>
                </a:ext>
              </a:extLst>
            </p:cNvPr>
            <p:cNvSpPr/>
            <p:nvPr/>
          </p:nvSpPr>
          <p:spPr>
            <a:xfrm>
              <a:off x="4052462" y="4210644"/>
              <a:ext cx="324852" cy="2391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1976138-161D-4682-A288-77B952A2D466}"/>
                </a:ext>
              </a:extLst>
            </p:cNvPr>
            <p:cNvSpPr/>
            <p:nvPr/>
          </p:nvSpPr>
          <p:spPr>
            <a:xfrm>
              <a:off x="2720586" y="2482699"/>
              <a:ext cx="291369" cy="21449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F76F96-B4E4-45DF-9CB9-9B930028E638}"/>
                </a:ext>
              </a:extLst>
            </p:cNvPr>
            <p:cNvSpPr/>
            <p:nvPr/>
          </p:nvSpPr>
          <p:spPr>
            <a:xfrm>
              <a:off x="3701943" y="2976878"/>
              <a:ext cx="324852" cy="2391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997505-6B64-475D-935D-666AEDBC63F4}"/>
                </a:ext>
              </a:extLst>
            </p:cNvPr>
            <p:cNvSpPr/>
            <p:nvPr/>
          </p:nvSpPr>
          <p:spPr>
            <a:xfrm>
              <a:off x="2134967" y="4206045"/>
              <a:ext cx="324852" cy="2391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41CAD3-AC09-4BF0-AB0D-1317D9372793}"/>
                </a:ext>
              </a:extLst>
            </p:cNvPr>
            <p:cNvSpPr/>
            <p:nvPr/>
          </p:nvSpPr>
          <p:spPr>
            <a:xfrm>
              <a:off x="1326931" y="3384169"/>
              <a:ext cx="344032" cy="25325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BEB9A7F-A04B-4075-827F-06C199E896E4}"/>
                </a:ext>
              </a:extLst>
            </p:cNvPr>
            <p:cNvGrpSpPr/>
            <p:nvPr/>
          </p:nvGrpSpPr>
          <p:grpSpPr>
            <a:xfrm>
              <a:off x="6008481" y="2216491"/>
              <a:ext cx="2032579" cy="400110"/>
              <a:chOff x="6008481" y="2216491"/>
              <a:chExt cx="2032579" cy="40011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B2E4D3-1BFC-4ABF-AF78-AADD34E3AADF}"/>
                  </a:ext>
                </a:extLst>
              </p:cNvPr>
              <p:cNvSpPr txBox="1"/>
              <p:nvPr/>
            </p:nvSpPr>
            <p:spPr>
              <a:xfrm>
                <a:off x="6336751" y="2216491"/>
                <a:ext cx="170430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dirty="0">
                    <a:solidFill>
                      <a:srgbClr val="262626"/>
                    </a:solidFill>
                    <a:latin typeface="Georgia" panose="02040502050405020303" pitchFamily="18" charset="0"/>
                    <a:cs typeface="Arial" pitchFamily="34" charset="0"/>
                  </a:rPr>
                  <a:t>IOT  Project</a:t>
                </a:r>
                <a:endParaRPr lang="ko-KR" altLang="en-US" sz="2000" dirty="0">
                  <a:solidFill>
                    <a:schemeClr val="accent4"/>
                  </a:solidFill>
                  <a:latin typeface="Georgia" panose="02040502050405020303" pitchFamily="18" charset="0"/>
                  <a:cs typeface="Arial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F0DD99A-A8C3-4339-A629-9798376381D5}"/>
                  </a:ext>
                </a:extLst>
              </p:cNvPr>
              <p:cNvSpPr/>
              <p:nvPr/>
            </p:nvSpPr>
            <p:spPr>
              <a:xfrm rot="5400000">
                <a:off x="6008481" y="2279179"/>
                <a:ext cx="301202" cy="3012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39" name="Chevron 27">
                <a:extLst>
                  <a:ext uri="{FF2B5EF4-FFF2-40B4-BE49-F238E27FC236}">
                    <a16:creationId xmlns:a16="http://schemas.microsoft.com/office/drawing/2014/main" id="{F959FE60-0D43-4489-AC6C-DC6A9B7FB05F}"/>
                  </a:ext>
                </a:extLst>
              </p:cNvPr>
              <p:cNvSpPr/>
              <p:nvPr/>
            </p:nvSpPr>
            <p:spPr>
              <a:xfrm rot="5400000">
                <a:off x="6098518" y="2353009"/>
                <a:ext cx="121126" cy="165518"/>
              </a:xfrm>
              <a:prstGeom prst="chevron">
                <a:avLst>
                  <a:gd name="adj" fmla="val 59907"/>
                </a:avLst>
              </a:prstGeom>
              <a:solidFill>
                <a:schemeClr val="bg1">
                  <a:alpha val="9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892457" y="4663992"/>
            <a:ext cx="5194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</a:t>
            </a:r>
            <a:r>
              <a:rPr lang="en-IN" u="sng" dirty="0"/>
              <a:t>Group Members:</a:t>
            </a:r>
          </a:p>
          <a:p>
            <a:endParaRPr lang="en-IN" u="sng" dirty="0"/>
          </a:p>
          <a:p>
            <a:r>
              <a:rPr lang="en-IN" dirty="0"/>
              <a:t>Shubham </a:t>
            </a:r>
            <a:r>
              <a:rPr lang="en-IN" dirty="0" smtClean="0"/>
              <a:t>kumar</a:t>
            </a:r>
          </a:p>
          <a:p>
            <a:r>
              <a:rPr lang="en-IN" dirty="0" smtClean="0"/>
              <a:t>Pradeep kumar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05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2525758" y="143293"/>
            <a:ext cx="7686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DATABASE DESIGN (Entity Relationship Diagram)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F82F1-F3BA-DC51-F114-341E37241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58" y="891304"/>
            <a:ext cx="6732542" cy="58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440284" y="76618"/>
            <a:ext cx="3722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DATABASE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67D9D-112C-BD44-3842-416D1C4AA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58" y="666513"/>
            <a:ext cx="8751845" cy="5981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63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F6055-5CF8-3F05-D4CA-35DF7043B5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0" y="1266825"/>
            <a:ext cx="5693460" cy="3240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D3220-367E-5A9B-733A-87AE8555E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29" y="1266825"/>
            <a:ext cx="5697581" cy="3240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13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657725" y="170038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9C47-F71A-9656-A9DF-02520D8C0718}"/>
              </a:ext>
            </a:extLst>
          </p:cNvPr>
          <p:cNvSpPr txBox="1"/>
          <p:nvPr/>
        </p:nvSpPr>
        <p:spPr>
          <a:xfrm>
            <a:off x="438150" y="693258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A. </a:t>
            </a:r>
            <a:r>
              <a:rPr lang="en-IN" dirty="0">
                <a:solidFill>
                  <a:srgbClr val="00B0F0"/>
                </a:solidFill>
              </a:rPr>
              <a:t>User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785B3-2855-9B6F-C636-CD0F03F9BF51}"/>
              </a:ext>
            </a:extLst>
          </p:cNvPr>
          <p:cNvSpPr txBox="1"/>
          <p:nvPr/>
        </p:nvSpPr>
        <p:spPr>
          <a:xfrm>
            <a:off x="828676" y="114300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a. </a:t>
            </a:r>
            <a:r>
              <a:rPr lang="en-IN" dirty="0">
                <a:solidFill>
                  <a:srgbClr val="00B0F0"/>
                </a:solidFill>
              </a:rPr>
              <a:t>Index Login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B0ACF-0EBF-36F9-F1FB-265446AB6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4" y="1512332"/>
            <a:ext cx="7362188" cy="51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0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657725" y="170038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9C47-F71A-9656-A9DF-02520D8C0718}"/>
              </a:ext>
            </a:extLst>
          </p:cNvPr>
          <p:cNvSpPr txBox="1"/>
          <p:nvPr/>
        </p:nvSpPr>
        <p:spPr>
          <a:xfrm>
            <a:off x="438150" y="693258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A. </a:t>
            </a:r>
            <a:r>
              <a:rPr lang="en-IN" dirty="0">
                <a:solidFill>
                  <a:srgbClr val="00B0F0"/>
                </a:solidFill>
              </a:rPr>
              <a:t>User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785B3-2855-9B6F-C636-CD0F03F9BF51}"/>
              </a:ext>
            </a:extLst>
          </p:cNvPr>
          <p:cNvSpPr txBox="1"/>
          <p:nvPr/>
        </p:nvSpPr>
        <p:spPr>
          <a:xfrm>
            <a:off x="828676" y="114300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b. </a:t>
            </a:r>
            <a:r>
              <a:rPr lang="en-IN" dirty="0">
                <a:solidFill>
                  <a:srgbClr val="00B0F0"/>
                </a:solidFill>
              </a:rPr>
              <a:t>Home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E562D-B5C3-B9E0-0968-05A3DA9E6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592742"/>
            <a:ext cx="7219950" cy="51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657725" y="170038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9C47-F71A-9656-A9DF-02520D8C0718}"/>
              </a:ext>
            </a:extLst>
          </p:cNvPr>
          <p:cNvSpPr txBox="1"/>
          <p:nvPr/>
        </p:nvSpPr>
        <p:spPr>
          <a:xfrm>
            <a:off x="438150" y="693258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A. </a:t>
            </a:r>
            <a:r>
              <a:rPr lang="en-IN" dirty="0">
                <a:solidFill>
                  <a:srgbClr val="00B0F0"/>
                </a:solidFill>
              </a:rPr>
              <a:t>User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785B3-2855-9B6F-C636-CD0F03F9BF51}"/>
              </a:ext>
            </a:extLst>
          </p:cNvPr>
          <p:cNvSpPr txBox="1"/>
          <p:nvPr/>
        </p:nvSpPr>
        <p:spPr>
          <a:xfrm>
            <a:off x="828676" y="114300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c. </a:t>
            </a:r>
            <a:r>
              <a:rPr lang="en-IN" dirty="0">
                <a:solidFill>
                  <a:srgbClr val="00B0F0"/>
                </a:solidFill>
              </a:rPr>
              <a:t>User Data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B0490-140E-C163-0A91-107AA5EB3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4" y="1517705"/>
            <a:ext cx="7000875" cy="517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5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657725" y="170038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9C47-F71A-9656-A9DF-02520D8C0718}"/>
              </a:ext>
            </a:extLst>
          </p:cNvPr>
          <p:cNvSpPr txBox="1"/>
          <p:nvPr/>
        </p:nvSpPr>
        <p:spPr>
          <a:xfrm>
            <a:off x="438150" y="693258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A. </a:t>
            </a:r>
            <a:r>
              <a:rPr lang="en-IN" dirty="0">
                <a:solidFill>
                  <a:srgbClr val="00B0F0"/>
                </a:solidFill>
              </a:rPr>
              <a:t>User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785B3-2855-9B6F-C636-CD0F03F9BF51}"/>
              </a:ext>
            </a:extLst>
          </p:cNvPr>
          <p:cNvSpPr txBox="1"/>
          <p:nvPr/>
        </p:nvSpPr>
        <p:spPr>
          <a:xfrm>
            <a:off x="638175" y="1143000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d. </a:t>
            </a:r>
            <a:r>
              <a:rPr lang="en-IN" dirty="0">
                <a:solidFill>
                  <a:srgbClr val="00B0F0"/>
                </a:solidFill>
              </a:rPr>
              <a:t>User Data Edit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65408-9C68-723D-2C31-832CB5E51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3" y="1884045"/>
            <a:ext cx="5607367" cy="420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AFA149-F892-C0D4-E284-8AAB6432038A}"/>
              </a:ext>
            </a:extLst>
          </p:cNvPr>
          <p:cNvSpPr txBox="1"/>
          <p:nvPr/>
        </p:nvSpPr>
        <p:spPr>
          <a:xfrm>
            <a:off x="8658226" y="1062590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e. </a:t>
            </a:r>
            <a:r>
              <a:rPr lang="en-IN" dirty="0">
                <a:solidFill>
                  <a:srgbClr val="00B0F0"/>
                </a:solidFill>
              </a:rPr>
              <a:t>User Data Delete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810EC-A0A3-9292-CD46-5D808C264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15" y="1884045"/>
            <a:ext cx="5837511" cy="4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1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657725" y="170038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9C47-F71A-9656-A9DF-02520D8C0718}"/>
              </a:ext>
            </a:extLst>
          </p:cNvPr>
          <p:cNvSpPr txBox="1"/>
          <p:nvPr/>
        </p:nvSpPr>
        <p:spPr>
          <a:xfrm>
            <a:off x="438150" y="693258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A. </a:t>
            </a:r>
            <a:r>
              <a:rPr lang="en-IN" dirty="0">
                <a:solidFill>
                  <a:srgbClr val="00B0F0"/>
                </a:solidFill>
              </a:rPr>
              <a:t>User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785B3-2855-9B6F-C636-CD0F03F9BF51}"/>
              </a:ext>
            </a:extLst>
          </p:cNvPr>
          <p:cNvSpPr txBox="1"/>
          <p:nvPr/>
        </p:nvSpPr>
        <p:spPr>
          <a:xfrm>
            <a:off x="638175" y="1143000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f. </a:t>
            </a:r>
            <a:r>
              <a:rPr lang="en-IN" dirty="0">
                <a:solidFill>
                  <a:srgbClr val="00B0F0"/>
                </a:solidFill>
              </a:rPr>
              <a:t>Registration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FA149-F892-C0D4-E284-8AAB6432038A}"/>
              </a:ext>
            </a:extLst>
          </p:cNvPr>
          <p:cNvSpPr txBox="1"/>
          <p:nvPr/>
        </p:nvSpPr>
        <p:spPr>
          <a:xfrm>
            <a:off x="8658226" y="1062590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g. </a:t>
            </a:r>
            <a:r>
              <a:rPr lang="en-IN" dirty="0">
                <a:solidFill>
                  <a:srgbClr val="00B0F0"/>
                </a:solidFill>
              </a:rPr>
              <a:t>Read Tag ID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9FD628-BA61-C4B8-7BE8-9629110A10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592742"/>
            <a:ext cx="3316705" cy="2398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B8875-1610-1076-E13A-C0C1FC8ED7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97" y="1512332"/>
            <a:ext cx="3479728" cy="2402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BA8CD-131A-2758-5CA8-1A75BBF471F1}"/>
              </a:ext>
            </a:extLst>
          </p:cNvPr>
          <p:cNvSpPr txBox="1"/>
          <p:nvPr/>
        </p:nvSpPr>
        <p:spPr>
          <a:xfrm>
            <a:off x="4786312" y="3224669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h. </a:t>
            </a:r>
            <a:r>
              <a:rPr lang="en-IN" dirty="0">
                <a:solidFill>
                  <a:srgbClr val="00B0F0"/>
                </a:solidFill>
              </a:rPr>
              <a:t>Analysis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D8CAD3-3489-CADA-674B-7DFF3EA7D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61" y="3633331"/>
            <a:ext cx="4266929" cy="31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657725" y="170038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9C47-F71A-9656-A9DF-02520D8C0718}"/>
              </a:ext>
            </a:extLst>
          </p:cNvPr>
          <p:cNvSpPr txBox="1"/>
          <p:nvPr/>
        </p:nvSpPr>
        <p:spPr>
          <a:xfrm>
            <a:off x="438150" y="693258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A. </a:t>
            </a:r>
            <a:r>
              <a:rPr lang="en-IN" dirty="0">
                <a:solidFill>
                  <a:srgbClr val="00B0F0"/>
                </a:solidFill>
              </a:rPr>
              <a:t>User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785B3-2855-9B6F-C636-CD0F03F9BF51}"/>
              </a:ext>
            </a:extLst>
          </p:cNvPr>
          <p:cNvSpPr txBox="1"/>
          <p:nvPr/>
        </p:nvSpPr>
        <p:spPr>
          <a:xfrm>
            <a:off x="638175" y="1143000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i. </a:t>
            </a:r>
            <a:r>
              <a:rPr lang="en-IN" dirty="0">
                <a:solidFill>
                  <a:srgbClr val="00B0F0"/>
                </a:solidFill>
              </a:rPr>
              <a:t>User Data Edit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65408-9C68-723D-2C31-832CB5E51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3" y="1884045"/>
            <a:ext cx="5607367" cy="420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AFA149-F892-C0D4-E284-8AAB6432038A}"/>
              </a:ext>
            </a:extLst>
          </p:cNvPr>
          <p:cNvSpPr txBox="1"/>
          <p:nvPr/>
        </p:nvSpPr>
        <p:spPr>
          <a:xfrm>
            <a:off x="8658226" y="1062590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j. </a:t>
            </a:r>
            <a:r>
              <a:rPr lang="en-IN" dirty="0">
                <a:solidFill>
                  <a:srgbClr val="00B0F0"/>
                </a:solidFill>
              </a:rPr>
              <a:t>User Data Delete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810EC-A0A3-9292-CD46-5D808C264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15" y="1884045"/>
            <a:ext cx="5837511" cy="4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657725" y="170038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9C47-F71A-9656-A9DF-02520D8C0718}"/>
              </a:ext>
            </a:extLst>
          </p:cNvPr>
          <p:cNvSpPr txBox="1"/>
          <p:nvPr/>
        </p:nvSpPr>
        <p:spPr>
          <a:xfrm>
            <a:off x="438150" y="693258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A. </a:t>
            </a:r>
            <a:r>
              <a:rPr lang="en-IN" dirty="0">
                <a:solidFill>
                  <a:srgbClr val="00B0F0"/>
                </a:solidFill>
              </a:rPr>
              <a:t>User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785B3-2855-9B6F-C636-CD0F03F9BF51}"/>
              </a:ext>
            </a:extLst>
          </p:cNvPr>
          <p:cNvSpPr txBox="1"/>
          <p:nvPr/>
        </p:nvSpPr>
        <p:spPr>
          <a:xfrm>
            <a:off x="638175" y="1143000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i. </a:t>
            </a:r>
            <a:r>
              <a:rPr lang="en-IN" dirty="0">
                <a:solidFill>
                  <a:srgbClr val="00B0F0"/>
                </a:solidFill>
              </a:rPr>
              <a:t>Hospital Centre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FA149-F892-C0D4-E284-8AAB6432038A}"/>
              </a:ext>
            </a:extLst>
          </p:cNvPr>
          <p:cNvSpPr txBox="1"/>
          <p:nvPr/>
        </p:nvSpPr>
        <p:spPr>
          <a:xfrm>
            <a:off x="8658226" y="1062590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j. </a:t>
            </a:r>
            <a:r>
              <a:rPr lang="en-IN" dirty="0">
                <a:solidFill>
                  <a:srgbClr val="00B0F0"/>
                </a:solidFill>
              </a:rPr>
              <a:t>About Us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1D45A5-9468-BCC4-5366-8624B5AED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" y="1670685"/>
            <a:ext cx="5534026" cy="4155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1824FF-B519-9C21-DFA1-5FDFA8DE4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075" y="1670684"/>
            <a:ext cx="5992525" cy="41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5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312614" y="416585"/>
            <a:ext cx="1158240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  </a:t>
            </a:r>
            <a:r>
              <a:rPr lang="en-IN" sz="2400" dirty="0">
                <a:solidFill>
                  <a:srgbClr val="00B0F0"/>
                </a:solidFill>
              </a:rPr>
              <a:t>INTRODUCTION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 RFID SMART Health Cards are digital versions of clinical informations.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 RFID SMART Health Cards are easily portable.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 Records can be maintained easily over a longer period of time.</a:t>
            </a:r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Records of the patients are not lost since they are permanently present in the database.</a:t>
            </a:r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If their respective account is signed up with the new card, their records are backed up to the new card.</a:t>
            </a:r>
          </a:p>
          <a:p>
            <a:endParaRPr lang="en-US" sz="2000" b="1" dirty="0">
              <a:latin typeface="Georgia "/>
            </a:endParaRPr>
          </a:p>
          <a:p>
            <a:endParaRPr lang="en-US" sz="2000" b="1" dirty="0">
              <a:latin typeface="Georgia 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2" y="1341983"/>
            <a:ext cx="572141" cy="605287"/>
          </a:xfrm>
          <a:prstGeom prst="rect">
            <a:avLst/>
          </a:prstGeom>
        </p:spPr>
      </p:pic>
      <p:pic>
        <p:nvPicPr>
          <p:cNvPr id="70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9725" y="2255079"/>
            <a:ext cx="572141" cy="605287"/>
          </a:xfrm>
          <a:prstGeom prst="rect">
            <a:avLst/>
          </a:prstGeom>
        </p:spPr>
      </p:pic>
      <p:pic>
        <p:nvPicPr>
          <p:cNvPr id="71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2305" y="3168175"/>
            <a:ext cx="572141" cy="605287"/>
          </a:xfrm>
          <a:prstGeom prst="rect">
            <a:avLst/>
          </a:prstGeom>
        </p:spPr>
      </p:pic>
      <p:pic>
        <p:nvPicPr>
          <p:cNvPr id="72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2" y="4083241"/>
            <a:ext cx="619108" cy="605287"/>
          </a:xfrm>
          <a:prstGeom prst="rect">
            <a:avLst/>
          </a:prstGeom>
        </p:spPr>
      </p:pic>
      <p:pic>
        <p:nvPicPr>
          <p:cNvPr id="73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7468" y="4994248"/>
            <a:ext cx="572141" cy="6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657725" y="170038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39C47-F71A-9656-A9DF-02520D8C0718}"/>
              </a:ext>
            </a:extLst>
          </p:cNvPr>
          <p:cNvSpPr txBox="1"/>
          <p:nvPr/>
        </p:nvSpPr>
        <p:spPr>
          <a:xfrm>
            <a:off x="438150" y="693258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B. </a:t>
            </a:r>
            <a:r>
              <a:rPr lang="en-IN" dirty="0">
                <a:solidFill>
                  <a:srgbClr val="00B0F0"/>
                </a:solidFill>
              </a:rPr>
              <a:t>Hardware Interface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765272-D93C-52B0-DBE9-96ED8D509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183469"/>
            <a:ext cx="5080000" cy="55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609598" y="287953"/>
            <a:ext cx="1158240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F0"/>
                </a:solidFill>
              </a:rPr>
              <a:t>Interfacing RFID RC522 with NodeMCU ESP8266 Module</a:t>
            </a:r>
          </a:p>
          <a:p>
            <a:endParaRPr lang="en-IN" sz="2400" dirty="0"/>
          </a:p>
          <a:p>
            <a:r>
              <a:rPr lang="en-IN" sz="2400" dirty="0"/>
              <a:t>NodeMCU ESP8266/ESP12E &lt;———-&gt; RFID MFRC522 / RC522</a:t>
            </a:r>
          </a:p>
          <a:p>
            <a:endParaRPr lang="en-IN" sz="2000" dirty="0"/>
          </a:p>
          <a:p>
            <a:r>
              <a:rPr lang="en-IN" sz="2000" dirty="0"/>
              <a:t>           D2 &lt;———-&gt; SDA/SS</a:t>
            </a:r>
          </a:p>
          <a:p>
            <a:endParaRPr lang="en-IN" sz="2000" dirty="0"/>
          </a:p>
          <a:p>
            <a:r>
              <a:rPr lang="en-IN" sz="2000" dirty="0"/>
              <a:t>           D5 &lt;———-&gt; SCK</a:t>
            </a:r>
          </a:p>
          <a:p>
            <a:endParaRPr lang="en-IN" sz="2000" dirty="0"/>
          </a:p>
          <a:p>
            <a:r>
              <a:rPr lang="en-IN" sz="2000" dirty="0"/>
              <a:t>           D7 &lt;———-&gt; MOSI</a:t>
            </a:r>
          </a:p>
          <a:p>
            <a:endParaRPr lang="en-IN" sz="2000" dirty="0"/>
          </a:p>
          <a:p>
            <a:r>
              <a:rPr lang="en-IN" sz="2000" dirty="0"/>
              <a:t>           D6 &lt;———-&gt; MISO</a:t>
            </a:r>
          </a:p>
          <a:p>
            <a:endParaRPr lang="en-IN" sz="2000" dirty="0"/>
          </a:p>
          <a:p>
            <a:r>
              <a:rPr lang="en-IN" sz="2000" dirty="0"/>
              <a:t>           GND &lt;———-&gt; GND</a:t>
            </a:r>
          </a:p>
          <a:p>
            <a:endParaRPr lang="en-IN" sz="2000" dirty="0"/>
          </a:p>
          <a:p>
            <a:r>
              <a:rPr lang="en-IN" sz="2000" dirty="0"/>
              <a:t>           D1 &lt;———-&gt; RST</a:t>
            </a:r>
          </a:p>
          <a:p>
            <a:endParaRPr lang="en-IN" sz="2000" dirty="0"/>
          </a:p>
          <a:p>
            <a:r>
              <a:rPr lang="en-IN" sz="2000" dirty="0"/>
              <a:t>           3V/3V3 &lt;———-&gt; 3.3V</a:t>
            </a:r>
          </a:p>
          <a:p>
            <a:endParaRPr lang="en-IN" sz="2400" b="1" dirty="0">
              <a:latin typeface="Georgia "/>
            </a:endParaRPr>
          </a:p>
          <a:p>
            <a:endParaRPr lang="en-US" sz="2000" b="1" dirty="0">
              <a:latin typeface="Georgia 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2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312614" y="416585"/>
            <a:ext cx="1158240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</a:t>
            </a:r>
            <a:r>
              <a:rPr lang="en-IN" sz="2400" dirty="0">
                <a:solidFill>
                  <a:srgbClr val="00B0F0"/>
                </a:solidFill>
              </a:rPr>
              <a:t>Limitations</a:t>
            </a:r>
          </a:p>
          <a:p>
            <a:endParaRPr lang="en-IN" sz="2400" dirty="0"/>
          </a:p>
          <a:p>
            <a:endParaRPr lang="en-US" sz="2000" dirty="0"/>
          </a:p>
          <a:p>
            <a:r>
              <a:rPr lang="en-US" sz="2000" dirty="0"/>
              <a:t>             RFID cards are small and light-weighted. It may be lost or forgotten in case of any use so, we need</a:t>
            </a:r>
          </a:p>
          <a:p>
            <a:r>
              <a:rPr lang="en-US" sz="2000" dirty="0"/>
              <a:t>             backups in advance. </a:t>
            </a:r>
          </a:p>
          <a:p>
            <a:endParaRPr lang="en-US" sz="2000" dirty="0"/>
          </a:p>
          <a:p>
            <a:r>
              <a:rPr lang="en-US" sz="2000" dirty="0"/>
              <a:t>             The biggest problem facing smart cards is their level of security. </a:t>
            </a:r>
          </a:p>
          <a:p>
            <a:endParaRPr lang="en-US" sz="2000" dirty="0"/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Requires high speed of internet connectivity. </a:t>
            </a:r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 Electric RFID systems may malfunction during power outages.</a:t>
            </a:r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Materials like metal &amp; liquid can impact signal.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</a:rPr>
              <a:t>             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           Cost – RFID readers can be 10x more expensive than barcode readers.</a:t>
            </a:r>
            <a:endParaRPr lang="en-US" sz="2000" dirty="0"/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endParaRPr lang="en-US" sz="2000" b="1" dirty="0">
              <a:latin typeface="Georgia 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2622" y="1363556"/>
            <a:ext cx="572141" cy="605287"/>
          </a:xfrm>
          <a:prstGeom prst="rect">
            <a:avLst/>
          </a:prstGeom>
        </p:spPr>
      </p:pic>
      <p:pic>
        <p:nvPicPr>
          <p:cNvPr id="70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9725" y="2255079"/>
            <a:ext cx="572141" cy="605287"/>
          </a:xfrm>
          <a:prstGeom prst="rect">
            <a:avLst/>
          </a:prstGeom>
        </p:spPr>
      </p:pic>
      <p:pic>
        <p:nvPicPr>
          <p:cNvPr id="71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2305" y="3168175"/>
            <a:ext cx="572141" cy="605287"/>
          </a:xfrm>
          <a:prstGeom prst="rect">
            <a:avLst/>
          </a:prstGeom>
        </p:spPr>
      </p:pic>
      <p:pic>
        <p:nvPicPr>
          <p:cNvPr id="72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2" y="4083241"/>
            <a:ext cx="619108" cy="605287"/>
          </a:xfrm>
          <a:prstGeom prst="rect">
            <a:avLst/>
          </a:prstGeom>
        </p:spPr>
      </p:pic>
      <p:pic>
        <p:nvPicPr>
          <p:cNvPr id="73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7468" y="4994248"/>
            <a:ext cx="572141" cy="605287"/>
          </a:xfrm>
          <a:prstGeom prst="rect">
            <a:avLst/>
          </a:prstGeom>
        </p:spPr>
      </p:pic>
      <p:pic>
        <p:nvPicPr>
          <p:cNvPr id="9" name="Graphic 84" descr="Processor outline">
            <a:extLst>
              <a:ext uri="{FF2B5EF4-FFF2-40B4-BE49-F238E27FC236}">
                <a16:creationId xmlns:a16="http://schemas.microsoft.com/office/drawing/2014/main" id="{E0802072-6B9D-F06B-451E-71D0E889F6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2304" y="5866287"/>
            <a:ext cx="572141" cy="6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312614" y="416585"/>
            <a:ext cx="11582402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</a:t>
            </a:r>
            <a:r>
              <a:rPr lang="en-IN" sz="2400" dirty="0">
                <a:solidFill>
                  <a:srgbClr val="00B0F0"/>
                </a:solidFill>
              </a:rPr>
              <a:t>Future Scope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       </a:t>
            </a:r>
            <a:r>
              <a:rPr lang="en-IN" sz="1800" b="1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Future Scope of RFID Smart Health Card in future </a:t>
            </a:r>
            <a:endParaRPr lang="en-IN" sz="1800" b="1" u="sng" dirty="0">
              <a:solidFill>
                <a:srgbClr val="00B050"/>
              </a:solidFill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r>
              <a:rPr lang="en-IN" sz="2400" dirty="0">
                <a:solidFill>
                  <a:srgbClr val="00B0F0"/>
                </a:solidFill>
              </a:rPr>
              <a:t>        </a:t>
            </a:r>
          </a:p>
          <a:p>
            <a:r>
              <a:rPr lang="en-IN" sz="2400" dirty="0">
                <a:solidFill>
                  <a:srgbClr val="00B0F0"/>
                </a:solidFill>
              </a:rPr>
              <a:t>      </a:t>
            </a:r>
            <a:r>
              <a:rPr lang="en-IN" sz="2400" dirty="0"/>
              <a:t>Reporting and Monitoring                                      </a:t>
            </a:r>
            <a:r>
              <a:rPr lang="en-US" sz="2400" dirty="0"/>
              <a:t>Cost Reduction in healthcare</a:t>
            </a:r>
            <a:endParaRPr lang="en-IN" sz="2400" dirty="0"/>
          </a:p>
          <a:p>
            <a:r>
              <a:rPr lang="en-IN" sz="2400" dirty="0"/>
              <a:t>     </a:t>
            </a:r>
          </a:p>
          <a:p>
            <a:r>
              <a:rPr lang="en-IN" sz="2400" dirty="0"/>
              <a:t>      </a:t>
            </a:r>
            <a:r>
              <a:rPr lang="en-US" sz="2400" dirty="0"/>
              <a:t>Connectivity and Affordability                               Improved Treatment </a:t>
            </a:r>
          </a:p>
          <a:p>
            <a:r>
              <a:rPr lang="en-US" sz="2400" dirty="0"/>
              <a:t>     </a:t>
            </a:r>
          </a:p>
          <a:p>
            <a:r>
              <a:rPr lang="en-US" sz="2400" dirty="0"/>
              <a:t>      Analysis and Data Assortment                               Faster Disease Diagnosis  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      Alerts and Tracking                                                  Drugs and Equipment Management </a:t>
            </a:r>
          </a:p>
          <a:p>
            <a:r>
              <a:rPr lang="en-US" sz="2400" dirty="0"/>
              <a:t>      </a:t>
            </a:r>
          </a:p>
          <a:p>
            <a:r>
              <a:rPr lang="en-US" sz="2400" dirty="0"/>
              <a:t>      Remote Medical Assistance </a:t>
            </a:r>
          </a:p>
          <a:p>
            <a:r>
              <a:rPr lang="en-US" sz="2400" dirty="0"/>
              <a:t>   </a:t>
            </a:r>
          </a:p>
          <a:p>
            <a:r>
              <a:rPr lang="en-US" sz="2400" dirty="0"/>
              <a:t>       Research </a:t>
            </a:r>
          </a:p>
          <a:p>
            <a:endParaRPr lang="en-US" sz="2400" dirty="0"/>
          </a:p>
          <a:p>
            <a:endParaRPr lang="en-IN" sz="2400" dirty="0"/>
          </a:p>
          <a:p>
            <a:endParaRPr lang="en-US" sz="2000" b="1" dirty="0">
              <a:latin typeface="Georgia 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6697" y="1385129"/>
            <a:ext cx="572141" cy="605287"/>
          </a:xfrm>
          <a:prstGeom prst="rect">
            <a:avLst/>
          </a:prstGeom>
        </p:spPr>
      </p:pic>
      <p:pic>
        <p:nvPicPr>
          <p:cNvPr id="70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2751" y="2105355"/>
            <a:ext cx="572141" cy="605287"/>
          </a:xfrm>
          <a:prstGeom prst="rect">
            <a:avLst/>
          </a:prstGeom>
        </p:spPr>
      </p:pic>
      <p:pic>
        <p:nvPicPr>
          <p:cNvPr id="71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2750" y="2774759"/>
            <a:ext cx="572141" cy="605287"/>
          </a:xfrm>
          <a:prstGeom prst="rect">
            <a:avLst/>
          </a:prstGeom>
        </p:spPr>
      </p:pic>
      <p:pic>
        <p:nvPicPr>
          <p:cNvPr id="72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914" y="4259220"/>
            <a:ext cx="619108" cy="605287"/>
          </a:xfrm>
          <a:prstGeom prst="rect">
            <a:avLst/>
          </a:prstGeom>
        </p:spPr>
      </p:pic>
      <p:pic>
        <p:nvPicPr>
          <p:cNvPr id="73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2614" y="5023455"/>
            <a:ext cx="572141" cy="605287"/>
          </a:xfrm>
          <a:prstGeom prst="rect">
            <a:avLst/>
          </a:prstGeom>
        </p:spPr>
      </p:pic>
      <p:pic>
        <p:nvPicPr>
          <p:cNvPr id="9" name="Graphic 84" descr="Processor outline">
            <a:extLst>
              <a:ext uri="{FF2B5EF4-FFF2-40B4-BE49-F238E27FC236}">
                <a16:creationId xmlns:a16="http://schemas.microsoft.com/office/drawing/2014/main" id="{E0802072-6B9D-F06B-451E-71D0E889F6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42838" y="3525128"/>
            <a:ext cx="572141" cy="605287"/>
          </a:xfrm>
          <a:prstGeom prst="rect">
            <a:avLst/>
          </a:prstGeom>
        </p:spPr>
      </p:pic>
      <p:pic>
        <p:nvPicPr>
          <p:cNvPr id="10" name="Graphic 84" descr="Processor outline">
            <a:extLst>
              <a:ext uri="{FF2B5EF4-FFF2-40B4-BE49-F238E27FC236}">
                <a16:creationId xmlns:a16="http://schemas.microsoft.com/office/drawing/2014/main" id="{DBF63C6A-9622-A02D-D8D6-65A51F6AA7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1723" y="3474877"/>
            <a:ext cx="572141" cy="605287"/>
          </a:xfrm>
          <a:prstGeom prst="rect">
            <a:avLst/>
          </a:prstGeom>
        </p:spPr>
      </p:pic>
      <p:pic>
        <p:nvPicPr>
          <p:cNvPr id="11" name="Graphic 84" descr="Processor outline">
            <a:extLst>
              <a:ext uri="{FF2B5EF4-FFF2-40B4-BE49-F238E27FC236}">
                <a16:creationId xmlns:a16="http://schemas.microsoft.com/office/drawing/2014/main" id="{D5835CFA-CEE0-2EB5-A3BF-59170989796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18086" y="1385128"/>
            <a:ext cx="619108" cy="605287"/>
          </a:xfrm>
          <a:prstGeom prst="rect">
            <a:avLst/>
          </a:prstGeom>
        </p:spPr>
      </p:pic>
      <p:pic>
        <p:nvPicPr>
          <p:cNvPr id="12" name="Graphic 84" descr="Processor outline">
            <a:extLst>
              <a:ext uri="{FF2B5EF4-FFF2-40B4-BE49-F238E27FC236}">
                <a16:creationId xmlns:a16="http://schemas.microsoft.com/office/drawing/2014/main" id="{4BBCFE5E-3DEE-9AC9-6EC4-C9A356F04A2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95871" y="2105354"/>
            <a:ext cx="619108" cy="605287"/>
          </a:xfrm>
          <a:prstGeom prst="rect">
            <a:avLst/>
          </a:prstGeom>
        </p:spPr>
      </p:pic>
      <p:pic>
        <p:nvPicPr>
          <p:cNvPr id="13" name="Graphic 84" descr="Processor outline">
            <a:extLst>
              <a:ext uri="{FF2B5EF4-FFF2-40B4-BE49-F238E27FC236}">
                <a16:creationId xmlns:a16="http://schemas.microsoft.com/office/drawing/2014/main" id="{12483723-0421-74E9-DA52-EC497098F4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95871" y="2774759"/>
            <a:ext cx="619108" cy="6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312614" y="416585"/>
            <a:ext cx="1158240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</a:t>
            </a:r>
            <a:r>
              <a:rPr lang="en-IN" sz="2400" dirty="0" smtClean="0">
                <a:solidFill>
                  <a:srgbClr val="00B0F0"/>
                </a:solidFill>
              </a:rPr>
              <a:t>CONCLUSION</a:t>
            </a:r>
            <a:endParaRPr lang="en-IN" sz="2400" dirty="0">
              <a:solidFill>
                <a:srgbClr val="00B0F0"/>
              </a:solidFill>
            </a:endParaRPr>
          </a:p>
          <a:p>
            <a:endParaRPr lang="en-IN" sz="2400" dirty="0"/>
          </a:p>
          <a:p>
            <a:endParaRPr lang="en-US" sz="2000" dirty="0"/>
          </a:p>
          <a:p>
            <a:r>
              <a:rPr lang="en-US" sz="2000" dirty="0"/>
              <a:t>             RFID </a:t>
            </a:r>
            <a:r>
              <a:rPr lang="en-US" sz="2000" dirty="0" smtClean="0"/>
              <a:t>Technology brings a quick and easy to authenticate and display medical information.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It has many other applications in Research &amp; Development.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</a:t>
            </a:r>
            <a:r>
              <a:rPr lang="en-US" sz="2000" dirty="0" smtClean="0"/>
              <a:t>Digital health cards proves to be a beneficial for a productive medical health checkup.</a:t>
            </a:r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 </a:t>
            </a:r>
            <a:r>
              <a:rPr lang="en-US" sz="2000" dirty="0" smtClean="0"/>
              <a:t>It can be implemented in variety of places for making smart systems.</a:t>
            </a:r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1800" dirty="0" smtClean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           </a:t>
            </a:r>
            <a:r>
              <a:rPr lang="en-US" sz="2000" dirty="0"/>
              <a:t>It is helpful in critical situations where it is the need of the hour.</a:t>
            </a:r>
          </a:p>
          <a:p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</a:rPr>
              <a:t>             </a:t>
            </a:r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endParaRPr lang="en-US" sz="2000" b="1" dirty="0">
              <a:latin typeface="Georgia 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2622" y="1363556"/>
            <a:ext cx="572141" cy="605287"/>
          </a:xfrm>
          <a:prstGeom prst="rect">
            <a:avLst/>
          </a:prstGeom>
        </p:spPr>
      </p:pic>
      <p:pic>
        <p:nvPicPr>
          <p:cNvPr id="70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9725" y="2255079"/>
            <a:ext cx="572141" cy="605287"/>
          </a:xfrm>
          <a:prstGeom prst="rect">
            <a:avLst/>
          </a:prstGeom>
        </p:spPr>
      </p:pic>
      <p:pic>
        <p:nvPicPr>
          <p:cNvPr id="71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2305" y="3168175"/>
            <a:ext cx="572141" cy="605287"/>
          </a:xfrm>
          <a:prstGeom prst="rect">
            <a:avLst/>
          </a:prstGeom>
        </p:spPr>
      </p:pic>
      <p:pic>
        <p:nvPicPr>
          <p:cNvPr id="72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2" y="4083241"/>
            <a:ext cx="619108" cy="605287"/>
          </a:xfrm>
          <a:prstGeom prst="rect">
            <a:avLst/>
          </a:prstGeom>
        </p:spPr>
      </p:pic>
      <p:pic>
        <p:nvPicPr>
          <p:cNvPr id="73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7468" y="4994248"/>
            <a:ext cx="572141" cy="6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92" y="0"/>
            <a:ext cx="6647745" cy="63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312614" y="416585"/>
            <a:ext cx="11582402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</a:t>
            </a:r>
            <a:r>
              <a:rPr lang="en-IN" sz="2400" dirty="0">
                <a:solidFill>
                  <a:srgbClr val="00B0F0"/>
                </a:solidFill>
              </a:rPr>
              <a:t>OBJECTIVES</a:t>
            </a:r>
          </a:p>
          <a:p>
            <a:endParaRPr lang="en-IN" sz="2400" dirty="0"/>
          </a:p>
          <a:p>
            <a:endParaRPr lang="en-US" sz="2000" dirty="0"/>
          </a:p>
          <a:p>
            <a:r>
              <a:rPr lang="en-US" sz="2000" dirty="0"/>
              <a:t>              Smart health cards can improve the security and privacy of patient information.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 Provide the secure carrier for portable medical records.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 Support new processes for portable medical records. </a:t>
            </a:r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Provide fast and secure access to emergency medical information.</a:t>
            </a:r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Enable compliance with government initiatives and mandates.</a:t>
            </a:r>
          </a:p>
          <a:p>
            <a:endParaRPr lang="en-US" sz="2000" dirty="0"/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</a:rPr>
              <a:t>             </a:t>
            </a:r>
            <a:r>
              <a:rPr lang="en-US" sz="2000" dirty="0"/>
              <a:t>Provide the platform to implement other applications as needed by the healthcare organization.</a:t>
            </a:r>
            <a:r>
              <a:rPr lang="en-US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endParaRPr lang="en-US" sz="2000" b="1" dirty="0">
              <a:latin typeface="Georgia 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2" y="1341983"/>
            <a:ext cx="572141" cy="605287"/>
          </a:xfrm>
          <a:prstGeom prst="rect">
            <a:avLst/>
          </a:prstGeom>
        </p:spPr>
      </p:pic>
      <p:pic>
        <p:nvPicPr>
          <p:cNvPr id="70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9725" y="2255079"/>
            <a:ext cx="572141" cy="605287"/>
          </a:xfrm>
          <a:prstGeom prst="rect">
            <a:avLst/>
          </a:prstGeom>
        </p:spPr>
      </p:pic>
      <p:pic>
        <p:nvPicPr>
          <p:cNvPr id="71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2305" y="3168175"/>
            <a:ext cx="572141" cy="605287"/>
          </a:xfrm>
          <a:prstGeom prst="rect">
            <a:avLst/>
          </a:prstGeom>
        </p:spPr>
      </p:pic>
      <p:pic>
        <p:nvPicPr>
          <p:cNvPr id="72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2" y="4083241"/>
            <a:ext cx="619108" cy="605287"/>
          </a:xfrm>
          <a:prstGeom prst="rect">
            <a:avLst/>
          </a:prstGeom>
        </p:spPr>
      </p:pic>
      <p:pic>
        <p:nvPicPr>
          <p:cNvPr id="73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7468" y="4994248"/>
            <a:ext cx="572141" cy="605287"/>
          </a:xfrm>
          <a:prstGeom prst="rect">
            <a:avLst/>
          </a:prstGeom>
        </p:spPr>
      </p:pic>
      <p:pic>
        <p:nvPicPr>
          <p:cNvPr id="9" name="Graphic 84" descr="Processor outline">
            <a:extLst>
              <a:ext uri="{FF2B5EF4-FFF2-40B4-BE49-F238E27FC236}">
                <a16:creationId xmlns:a16="http://schemas.microsoft.com/office/drawing/2014/main" id="{E0802072-6B9D-F06B-451E-71D0E889F6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2304" y="5866287"/>
            <a:ext cx="572141" cy="6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312614" y="416585"/>
            <a:ext cx="11582402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</a:t>
            </a:r>
            <a:r>
              <a:rPr lang="en-IN" sz="2400" dirty="0">
                <a:solidFill>
                  <a:srgbClr val="00B0F0"/>
                </a:solidFill>
              </a:rPr>
              <a:t>FEATURES</a:t>
            </a:r>
          </a:p>
          <a:p>
            <a:endParaRPr lang="en-IN" sz="2400" dirty="0"/>
          </a:p>
          <a:p>
            <a:endParaRPr lang="en-US" sz="2000" dirty="0"/>
          </a:p>
          <a:p>
            <a:r>
              <a:rPr lang="en-US" sz="2000" dirty="0"/>
              <a:t>             Scanning of a RFID card will result in blinking of a LED indicating successful scanning of the card.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Admin can use the data to see the medical history of the patient on the website portal.</a:t>
            </a:r>
          </a:p>
          <a:p>
            <a:endParaRPr lang="en-US" sz="2000" dirty="0"/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Bar graph of common diseases and registered blood groups can be also seen in the “Analysis” tab.</a:t>
            </a:r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Admin can “edit” or “delete” the record of the required user/patient.</a:t>
            </a:r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RFID card will be unique to each patient’s data and can be easily scanned within frequency range of  </a:t>
            </a:r>
          </a:p>
          <a:p>
            <a:r>
              <a:rPr lang="en-US" sz="2000" dirty="0"/>
              <a:t>             the RFID card reader module.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</a:rPr>
              <a:t>             </a:t>
            </a:r>
            <a:r>
              <a:rPr lang="en-US" sz="2000" dirty="0"/>
              <a:t>New registration of user/patient will be easily done using a proper neat Interface.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endParaRPr lang="en-US" sz="2000" b="1" dirty="0">
              <a:latin typeface="Georgia 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2" y="1341983"/>
            <a:ext cx="572141" cy="605287"/>
          </a:xfrm>
          <a:prstGeom prst="rect">
            <a:avLst/>
          </a:prstGeom>
        </p:spPr>
      </p:pic>
      <p:pic>
        <p:nvPicPr>
          <p:cNvPr id="70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9725" y="2255079"/>
            <a:ext cx="572141" cy="605287"/>
          </a:xfrm>
          <a:prstGeom prst="rect">
            <a:avLst/>
          </a:prstGeom>
        </p:spPr>
      </p:pic>
      <p:pic>
        <p:nvPicPr>
          <p:cNvPr id="71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2305" y="3168175"/>
            <a:ext cx="572141" cy="605287"/>
          </a:xfrm>
          <a:prstGeom prst="rect">
            <a:avLst/>
          </a:prstGeom>
        </p:spPr>
      </p:pic>
      <p:pic>
        <p:nvPicPr>
          <p:cNvPr id="72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2" y="4083241"/>
            <a:ext cx="619108" cy="605287"/>
          </a:xfrm>
          <a:prstGeom prst="rect">
            <a:avLst/>
          </a:prstGeom>
        </p:spPr>
      </p:pic>
      <p:pic>
        <p:nvPicPr>
          <p:cNvPr id="73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1" y="5006669"/>
            <a:ext cx="572141" cy="605287"/>
          </a:xfrm>
          <a:prstGeom prst="rect">
            <a:avLst/>
          </a:prstGeom>
        </p:spPr>
      </p:pic>
      <p:pic>
        <p:nvPicPr>
          <p:cNvPr id="9" name="Graphic 84" descr="Processor outline">
            <a:extLst>
              <a:ext uri="{FF2B5EF4-FFF2-40B4-BE49-F238E27FC236}">
                <a16:creationId xmlns:a16="http://schemas.microsoft.com/office/drawing/2014/main" id="{E0802072-6B9D-F06B-451E-71D0E889F6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820" y="5866287"/>
            <a:ext cx="572141" cy="6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1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273536" y="412999"/>
            <a:ext cx="1158240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Software Requirements:</a:t>
            </a:r>
          </a:p>
          <a:p>
            <a:endParaRPr lang="en-IN" sz="2400" dirty="0"/>
          </a:p>
          <a:p>
            <a:r>
              <a:rPr lang="en-IN" sz="2000" dirty="0"/>
              <a:t>              OS: Microsoft Windows 10(64 bits) and above.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             Language: C(Arduino),PHP,HTML,CSS. 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            Text editor: </a:t>
            </a:r>
            <a:r>
              <a:rPr lang="en-IN" sz="2000" dirty="0" smtClean="0"/>
              <a:t>visual studio</a:t>
            </a: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            Database: MySQL 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            Server: XAMPP Server (phpMyAdmin)</a:t>
            </a:r>
          </a:p>
          <a:p>
            <a:endParaRPr lang="en-IN" sz="2000" dirty="0"/>
          </a:p>
          <a:p>
            <a:endParaRPr lang="en-US" sz="2000" b="1" dirty="0">
              <a:latin typeface="Georgia 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78" descr="Internet Of Things outline">
            <a:extLst>
              <a:ext uri="{FF2B5EF4-FFF2-40B4-BE49-F238E27FC236}">
                <a16:creationId xmlns:a16="http://schemas.microsoft.com/office/drawing/2014/main" id="{4D3856F8-536E-4AAB-AA95-3A298842D8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852" y="1043633"/>
            <a:ext cx="574779" cy="608078"/>
          </a:xfrm>
          <a:prstGeom prst="rect">
            <a:avLst/>
          </a:prstGeom>
        </p:spPr>
      </p:pic>
      <p:pic>
        <p:nvPicPr>
          <p:cNvPr id="10" name="Graphic 78" descr="Internet Of Things outline">
            <a:extLst>
              <a:ext uri="{FF2B5EF4-FFF2-40B4-BE49-F238E27FC236}">
                <a16:creationId xmlns:a16="http://schemas.microsoft.com/office/drawing/2014/main" id="{4D3856F8-536E-4AAB-AA95-3A298842D8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9887" y="1969691"/>
            <a:ext cx="574779" cy="608078"/>
          </a:xfrm>
          <a:prstGeom prst="rect">
            <a:avLst/>
          </a:prstGeom>
        </p:spPr>
      </p:pic>
      <p:pic>
        <p:nvPicPr>
          <p:cNvPr id="11" name="Graphic 78" descr="Internet Of Things outline">
            <a:extLst>
              <a:ext uri="{FF2B5EF4-FFF2-40B4-BE49-F238E27FC236}">
                <a16:creationId xmlns:a16="http://schemas.microsoft.com/office/drawing/2014/main" id="{4D3856F8-536E-4AAB-AA95-3A298842D8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849" y="2895749"/>
            <a:ext cx="574779" cy="608078"/>
          </a:xfrm>
          <a:prstGeom prst="rect">
            <a:avLst/>
          </a:prstGeom>
        </p:spPr>
      </p:pic>
      <p:pic>
        <p:nvPicPr>
          <p:cNvPr id="12" name="Graphic 78" descr="Internet Of Things outline">
            <a:extLst>
              <a:ext uri="{FF2B5EF4-FFF2-40B4-BE49-F238E27FC236}">
                <a16:creationId xmlns:a16="http://schemas.microsoft.com/office/drawing/2014/main" id="{4D3856F8-536E-4AAB-AA95-3A298842D8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849" y="3813192"/>
            <a:ext cx="574779" cy="608078"/>
          </a:xfrm>
          <a:prstGeom prst="rect">
            <a:avLst/>
          </a:prstGeom>
        </p:spPr>
      </p:pic>
      <p:pic>
        <p:nvPicPr>
          <p:cNvPr id="13" name="Graphic 78" descr="Internet Of Things outline">
            <a:extLst>
              <a:ext uri="{FF2B5EF4-FFF2-40B4-BE49-F238E27FC236}">
                <a16:creationId xmlns:a16="http://schemas.microsoft.com/office/drawing/2014/main" id="{4D3856F8-536E-4AAB-AA95-3A298842D8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848" y="4730635"/>
            <a:ext cx="574779" cy="6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9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456848" y="162097"/>
            <a:ext cx="1158240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Hardware Requirements:</a:t>
            </a:r>
          </a:p>
          <a:p>
            <a:endParaRPr lang="en-IN" sz="2400" dirty="0"/>
          </a:p>
          <a:p>
            <a:r>
              <a:rPr lang="en-IN" sz="2000" dirty="0"/>
              <a:t>              NodeMCU 1.0 (ESP-12E module) board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            RC522 RFID Card Reader Module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            Jumper wires</a:t>
            </a:r>
          </a:p>
          <a:p>
            <a:endParaRPr lang="en-IN" sz="2000" dirty="0"/>
          </a:p>
          <a:p>
            <a:r>
              <a:rPr lang="en-IN" sz="2000" dirty="0"/>
              <a:t>             </a:t>
            </a:r>
          </a:p>
          <a:p>
            <a:endParaRPr lang="en-IN" sz="2000" dirty="0"/>
          </a:p>
          <a:p>
            <a:r>
              <a:rPr lang="en-IN" sz="2000" dirty="0"/>
              <a:t>             Breadboard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US" sz="2000" b="1" dirty="0">
                <a:latin typeface="Georgia "/>
              </a:rPr>
              <a:t>            </a:t>
            </a:r>
          </a:p>
          <a:p>
            <a:r>
              <a:rPr lang="en-US" sz="2000" b="1" dirty="0">
                <a:latin typeface="Georgia "/>
              </a:rPr>
              <a:t>            </a:t>
            </a:r>
            <a:r>
              <a:rPr lang="en-US" sz="2000" dirty="0"/>
              <a:t>RFID Card or Key chain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78" descr="Internet Of Things outline">
            <a:extLst>
              <a:ext uri="{FF2B5EF4-FFF2-40B4-BE49-F238E27FC236}">
                <a16:creationId xmlns:a16="http://schemas.microsoft.com/office/drawing/2014/main" id="{4D3856F8-536E-4AAB-AA95-3A298842D8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848" y="753993"/>
            <a:ext cx="574779" cy="608078"/>
          </a:xfrm>
          <a:prstGeom prst="rect">
            <a:avLst/>
          </a:prstGeom>
        </p:spPr>
      </p:pic>
      <p:pic>
        <p:nvPicPr>
          <p:cNvPr id="10" name="Graphic 78" descr="Internet Of Things outline">
            <a:extLst>
              <a:ext uri="{FF2B5EF4-FFF2-40B4-BE49-F238E27FC236}">
                <a16:creationId xmlns:a16="http://schemas.microsoft.com/office/drawing/2014/main" id="{4D3856F8-536E-4AAB-AA95-3A298842D8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848" y="2105592"/>
            <a:ext cx="574779" cy="608078"/>
          </a:xfrm>
          <a:prstGeom prst="rect">
            <a:avLst/>
          </a:prstGeom>
        </p:spPr>
      </p:pic>
      <p:pic>
        <p:nvPicPr>
          <p:cNvPr id="11" name="Graphic 78" descr="Internet Of Things outline">
            <a:extLst>
              <a:ext uri="{FF2B5EF4-FFF2-40B4-BE49-F238E27FC236}">
                <a16:creationId xmlns:a16="http://schemas.microsoft.com/office/drawing/2014/main" id="{4D3856F8-536E-4AAB-AA95-3A298842D8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2544" y="3226528"/>
            <a:ext cx="574779" cy="608078"/>
          </a:xfrm>
          <a:prstGeom prst="rect">
            <a:avLst/>
          </a:prstGeom>
        </p:spPr>
      </p:pic>
      <p:pic>
        <p:nvPicPr>
          <p:cNvPr id="12" name="Graphic 78" descr="Internet Of Things outline">
            <a:extLst>
              <a:ext uri="{FF2B5EF4-FFF2-40B4-BE49-F238E27FC236}">
                <a16:creationId xmlns:a16="http://schemas.microsoft.com/office/drawing/2014/main" id="{4D3856F8-536E-4AAB-AA95-3A298842D8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848" y="4443051"/>
            <a:ext cx="574779" cy="608078"/>
          </a:xfrm>
          <a:prstGeom prst="rect">
            <a:avLst/>
          </a:prstGeom>
        </p:spPr>
      </p:pic>
      <p:pic>
        <p:nvPicPr>
          <p:cNvPr id="8" name="Graphic 78" descr="Internet Of Things outline">
            <a:extLst>
              <a:ext uri="{FF2B5EF4-FFF2-40B4-BE49-F238E27FC236}">
                <a16:creationId xmlns:a16="http://schemas.microsoft.com/office/drawing/2014/main" id="{A517FE67-5B6E-3F20-D45B-FA665357EA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2544" y="5652027"/>
            <a:ext cx="574779" cy="608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F276BF-23F6-570B-0FE2-27E3F9F104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44" y="556457"/>
            <a:ext cx="1415304" cy="1003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9922DD-FDD3-8CBF-F76C-2A4D90887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44" y="1620894"/>
            <a:ext cx="2087538" cy="1572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85BEAA-2EBA-B135-F558-E96447212D3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21" y="3291890"/>
            <a:ext cx="1255459" cy="10191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84D7F5-52D3-D13B-D5D4-AE3823800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86971" y="4311432"/>
            <a:ext cx="1367909" cy="1362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D7047-734F-CF23-CC45-D3A009CA22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00" y="5589133"/>
            <a:ext cx="1457172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3EF7790B-6F16-4078-A641-72E462FF2DE3}"/>
              </a:ext>
            </a:extLst>
          </p:cNvPr>
          <p:cNvSpPr txBox="1"/>
          <p:nvPr/>
        </p:nvSpPr>
        <p:spPr>
          <a:xfrm>
            <a:off x="233081" y="122158"/>
            <a:ext cx="11582402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F0"/>
                </a:solidFill>
              </a:rPr>
              <a:t>              FUNCTIONAL REQUIREMENTS                             NON-FUNCTIONAL REQUIREMENTS</a:t>
            </a:r>
            <a:endParaRPr lang="en-IN" sz="2400" dirty="0"/>
          </a:p>
          <a:p>
            <a:endParaRPr lang="en-IN" sz="2400" dirty="0"/>
          </a:p>
          <a:p>
            <a:r>
              <a:rPr lang="en-US" sz="2000" dirty="0"/>
              <a:t>               Login                                                                                          Usability</a:t>
            </a:r>
          </a:p>
          <a:p>
            <a:endParaRPr lang="en-US" sz="2000" dirty="0"/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Authentication                                                                           Reliability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        </a:t>
            </a:r>
          </a:p>
          <a:p>
            <a:r>
              <a:rPr lang="en-US" sz="2000" dirty="0"/>
              <a:t>             Validation                                                                                    Performance</a:t>
            </a:r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 </a:t>
            </a:r>
          </a:p>
          <a:p>
            <a:r>
              <a:rPr lang="en-US" sz="2000" dirty="0"/>
              <a:t>             Classification</a:t>
            </a:r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r>
              <a:rPr lang="en-US" sz="2000" dirty="0"/>
              <a:t>              </a:t>
            </a:r>
          </a:p>
          <a:p>
            <a:r>
              <a:rPr lang="en-US" sz="2000" dirty="0"/>
              <a:t>             Display medical data of user/patient.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>
              <a:latin typeface="Georgia "/>
            </a:endParaRPr>
          </a:p>
          <a:p>
            <a:endParaRPr lang="en-US" sz="2000" b="1" dirty="0">
              <a:latin typeface="Georgia 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4347" y="1924725"/>
            <a:ext cx="572141" cy="605287"/>
          </a:xfrm>
          <a:prstGeom prst="rect">
            <a:avLst/>
          </a:prstGeom>
        </p:spPr>
      </p:pic>
      <p:pic>
        <p:nvPicPr>
          <p:cNvPr id="70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3800" y="3215458"/>
            <a:ext cx="572141" cy="605287"/>
          </a:xfrm>
          <a:prstGeom prst="rect">
            <a:avLst/>
          </a:prstGeom>
        </p:spPr>
      </p:pic>
      <p:pic>
        <p:nvPicPr>
          <p:cNvPr id="71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4346" y="5572242"/>
            <a:ext cx="572141" cy="605287"/>
          </a:xfrm>
          <a:prstGeom prst="rect">
            <a:avLst/>
          </a:prstGeom>
        </p:spPr>
      </p:pic>
      <p:pic>
        <p:nvPicPr>
          <p:cNvPr id="72" name="Graphic 84" descr="Processor outline">
            <a:extLst>
              <a:ext uri="{FF2B5EF4-FFF2-40B4-BE49-F238E27FC236}">
                <a16:creationId xmlns:a16="http://schemas.microsoft.com/office/drawing/2014/main" id="{688C0046-6F4F-45C8-B555-3575936A50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7380" y="4393850"/>
            <a:ext cx="619108" cy="605287"/>
          </a:xfrm>
          <a:prstGeom prst="rect">
            <a:avLst/>
          </a:prstGeom>
        </p:spPr>
      </p:pic>
      <p:pic>
        <p:nvPicPr>
          <p:cNvPr id="10" name="Graphic 84" descr="Processor outline">
            <a:extLst>
              <a:ext uri="{FF2B5EF4-FFF2-40B4-BE49-F238E27FC236}">
                <a16:creationId xmlns:a16="http://schemas.microsoft.com/office/drawing/2014/main" id="{40F2E9C0-ED79-F6BE-6A41-E8C2F0708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3801" y="789193"/>
            <a:ext cx="572141" cy="60528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75B5E-DFEF-55D4-66E8-EDE584FC1B4E}"/>
              </a:ext>
            </a:extLst>
          </p:cNvPr>
          <p:cNvCxnSpPr>
            <a:stCxn id="69" idx="0"/>
          </p:cNvCxnSpPr>
          <p:nvPr/>
        </p:nvCxnSpPr>
        <p:spPr>
          <a:xfrm>
            <a:off x="6024282" y="122158"/>
            <a:ext cx="35859" cy="6735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84" descr="Processor outline">
            <a:extLst>
              <a:ext uri="{FF2B5EF4-FFF2-40B4-BE49-F238E27FC236}">
                <a16:creationId xmlns:a16="http://schemas.microsoft.com/office/drawing/2014/main" id="{7C59671F-739D-37CD-76C5-BB5D4F993EF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21505" y="729560"/>
            <a:ext cx="572141" cy="605287"/>
          </a:xfrm>
          <a:prstGeom prst="rect">
            <a:avLst/>
          </a:prstGeom>
        </p:spPr>
      </p:pic>
      <p:pic>
        <p:nvPicPr>
          <p:cNvPr id="14" name="Graphic 84" descr="Processor outline">
            <a:extLst>
              <a:ext uri="{FF2B5EF4-FFF2-40B4-BE49-F238E27FC236}">
                <a16:creationId xmlns:a16="http://schemas.microsoft.com/office/drawing/2014/main" id="{BEC04BC6-6B41-31B7-DEEE-C171C242BC9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21505" y="1924725"/>
            <a:ext cx="572141" cy="605287"/>
          </a:xfrm>
          <a:prstGeom prst="rect">
            <a:avLst/>
          </a:prstGeom>
        </p:spPr>
      </p:pic>
      <p:pic>
        <p:nvPicPr>
          <p:cNvPr id="15" name="Graphic 84" descr="Processor outline">
            <a:extLst>
              <a:ext uri="{FF2B5EF4-FFF2-40B4-BE49-F238E27FC236}">
                <a16:creationId xmlns:a16="http://schemas.microsoft.com/office/drawing/2014/main" id="{9770D259-1A0C-F67B-5277-B9BF9AACA2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40411" y="3177918"/>
            <a:ext cx="572141" cy="6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1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184A3-94B4-ED04-D22C-55D12DC5C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05" y="1025189"/>
            <a:ext cx="7463118" cy="5600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3905250" y="232401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IMPLEMENTATION DESIGN</a:t>
            </a:r>
          </a:p>
        </p:txBody>
      </p:sp>
    </p:spTree>
    <p:extLst>
      <p:ext uri="{BB962C8B-B14F-4D97-AF65-F5344CB8AC3E}">
        <p14:creationId xmlns:p14="http://schemas.microsoft.com/office/powerpoint/2010/main" val="28904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4067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BE65D-54C6-831C-B913-597D356EEC62}"/>
              </a:ext>
            </a:extLst>
          </p:cNvPr>
          <p:cNvSpPr txBox="1"/>
          <p:nvPr/>
        </p:nvSpPr>
        <p:spPr>
          <a:xfrm>
            <a:off x="4162425" y="279248"/>
            <a:ext cx="481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DATA FLOW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8E218-DF13-2147-4117-B1D412AC8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31" y="925466"/>
            <a:ext cx="7627895" cy="55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0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dego 2">
      <a:dk1>
        <a:srgbClr val="000000"/>
      </a:dk1>
      <a:lt1>
        <a:srgbClr val="FFFFFF"/>
      </a:lt1>
      <a:dk2>
        <a:srgbClr val="000000"/>
      </a:dk2>
      <a:lt2>
        <a:srgbClr val="00BC91"/>
      </a:lt2>
      <a:accent1>
        <a:srgbClr val="009BDB"/>
      </a:accent1>
      <a:accent2>
        <a:srgbClr val="7762D3"/>
      </a:accent2>
      <a:accent3>
        <a:srgbClr val="6FCC26"/>
      </a:accent3>
      <a:accent4>
        <a:srgbClr val="00BC91"/>
      </a:accent4>
      <a:accent5>
        <a:srgbClr val="009BDB"/>
      </a:accent5>
      <a:accent6>
        <a:srgbClr val="7762D3"/>
      </a:accent6>
      <a:hlink>
        <a:srgbClr val="6FCC26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767</Words>
  <Application>Microsoft Office PowerPoint</Application>
  <PresentationFormat>Widescreen</PresentationFormat>
  <Paragraphs>223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맑은 고딕</vt:lpstr>
      <vt:lpstr>Arial</vt:lpstr>
      <vt:lpstr>Calibri</vt:lpstr>
      <vt:lpstr>Calibri Light</vt:lpstr>
      <vt:lpstr>Courier New</vt:lpstr>
      <vt:lpstr>Georgia</vt:lpstr>
      <vt:lpstr>Georgia 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m10404</dc:creator>
  <cp:lastModifiedBy>shubhammehta11111998@gmail.com</cp:lastModifiedBy>
  <cp:revision>74</cp:revision>
  <dcterms:created xsi:type="dcterms:W3CDTF">2021-02-06T05:20:57Z</dcterms:created>
  <dcterms:modified xsi:type="dcterms:W3CDTF">2023-03-27T19:29:59Z</dcterms:modified>
</cp:coreProperties>
</file>